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rial Bold" panose="020B0704020202020204" pitchFamily="34" charset="0"/>
      <p:regular r:id="rId11"/>
      <p:bold r:id="rId12"/>
    </p:embeddedFont>
    <p:embeddedFont>
      <p:font typeface="Arimo" panose="020B0604020202020204" charset="0"/>
      <p:regular r:id="rId13"/>
    </p:embeddedFont>
    <p:embeddedFont>
      <p:font typeface="Arimo Bold" panose="020B0604020202020204" charset="0"/>
      <p:regular r:id="rId14"/>
    </p:embeddedFont>
    <p:embeddedFont>
      <p:font typeface="Garamond Bold" panose="02020804030307010803" pitchFamily="18" charset="0"/>
      <p:regular r:id="rId15"/>
      <p:bold r:id="rId16"/>
    </p:embeddedFont>
    <p:embeddedFont>
      <p:font typeface="Times New Roman Bold" panose="02020803070505020304" pitchFamily="18" charset="0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81" d="100"/>
          <a:sy n="81" d="100"/>
        </p:scale>
        <p:origin x="46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32879" y="3785464"/>
            <a:ext cx="123825" cy="123825"/>
            <a:chOff x="0" y="0"/>
            <a:chExt cx="123825" cy="1238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>
                  <a:moveTo>
                    <a:pt x="123825" y="61976"/>
                  </a:moveTo>
                  <a:cubicBezTo>
                    <a:pt x="123825" y="66040"/>
                    <a:pt x="123444" y="70104"/>
                    <a:pt x="122682" y="74041"/>
                  </a:cubicBezTo>
                  <a:cubicBezTo>
                    <a:pt x="121920" y="77978"/>
                    <a:pt x="120777" y="81915"/>
                    <a:pt x="119126" y="85598"/>
                  </a:cubicBezTo>
                  <a:cubicBezTo>
                    <a:pt x="117475" y="89281"/>
                    <a:pt x="115697" y="92964"/>
                    <a:pt x="113411" y="96266"/>
                  </a:cubicBezTo>
                  <a:cubicBezTo>
                    <a:pt x="111125" y="99568"/>
                    <a:pt x="108585" y="102743"/>
                    <a:pt x="105664" y="105664"/>
                  </a:cubicBezTo>
                  <a:cubicBezTo>
                    <a:pt x="102743" y="108585"/>
                    <a:pt x="99695" y="111125"/>
                    <a:pt x="96266" y="113411"/>
                  </a:cubicBezTo>
                  <a:cubicBezTo>
                    <a:pt x="92837" y="115697"/>
                    <a:pt x="89281" y="117602"/>
                    <a:pt x="85598" y="119126"/>
                  </a:cubicBezTo>
                  <a:cubicBezTo>
                    <a:pt x="81915" y="120650"/>
                    <a:pt x="77978" y="121793"/>
                    <a:pt x="74041" y="122682"/>
                  </a:cubicBezTo>
                  <a:cubicBezTo>
                    <a:pt x="70104" y="123571"/>
                    <a:pt x="66040" y="123825"/>
                    <a:pt x="61976" y="123825"/>
                  </a:cubicBezTo>
                  <a:cubicBezTo>
                    <a:pt x="57912" y="123825"/>
                    <a:pt x="53848" y="123444"/>
                    <a:pt x="49911" y="122682"/>
                  </a:cubicBezTo>
                  <a:cubicBezTo>
                    <a:pt x="45974" y="121920"/>
                    <a:pt x="42037" y="120777"/>
                    <a:pt x="38354" y="119126"/>
                  </a:cubicBezTo>
                  <a:cubicBezTo>
                    <a:pt x="34671" y="117475"/>
                    <a:pt x="30988" y="115697"/>
                    <a:pt x="27686" y="113411"/>
                  </a:cubicBezTo>
                  <a:cubicBezTo>
                    <a:pt x="24384" y="111125"/>
                    <a:pt x="21209" y="108585"/>
                    <a:pt x="18288" y="105664"/>
                  </a:cubicBezTo>
                  <a:cubicBezTo>
                    <a:pt x="15367" y="102743"/>
                    <a:pt x="12700" y="99695"/>
                    <a:pt x="10414" y="96266"/>
                  </a:cubicBezTo>
                  <a:cubicBezTo>
                    <a:pt x="8128" y="92837"/>
                    <a:pt x="6223" y="89408"/>
                    <a:pt x="4699" y="85598"/>
                  </a:cubicBezTo>
                  <a:cubicBezTo>
                    <a:pt x="3175" y="81788"/>
                    <a:pt x="2032" y="77978"/>
                    <a:pt x="1143" y="74041"/>
                  </a:cubicBezTo>
                  <a:cubicBezTo>
                    <a:pt x="254" y="70104"/>
                    <a:pt x="0" y="66040"/>
                    <a:pt x="0" y="61976"/>
                  </a:cubicBezTo>
                  <a:cubicBezTo>
                    <a:pt x="0" y="57912"/>
                    <a:pt x="381" y="53848"/>
                    <a:pt x="1143" y="49911"/>
                  </a:cubicBezTo>
                  <a:cubicBezTo>
                    <a:pt x="1905" y="45974"/>
                    <a:pt x="3048" y="42037"/>
                    <a:pt x="4699" y="38354"/>
                  </a:cubicBezTo>
                  <a:cubicBezTo>
                    <a:pt x="6350" y="34671"/>
                    <a:pt x="8128" y="30988"/>
                    <a:pt x="10414" y="27686"/>
                  </a:cubicBezTo>
                  <a:cubicBezTo>
                    <a:pt x="12700" y="24384"/>
                    <a:pt x="15240" y="21209"/>
                    <a:pt x="18161" y="18288"/>
                  </a:cubicBezTo>
                  <a:cubicBezTo>
                    <a:pt x="21082" y="15367"/>
                    <a:pt x="24130" y="12700"/>
                    <a:pt x="27559" y="10414"/>
                  </a:cubicBezTo>
                  <a:cubicBezTo>
                    <a:pt x="30988" y="8128"/>
                    <a:pt x="34544" y="6223"/>
                    <a:pt x="38227" y="4699"/>
                  </a:cubicBezTo>
                  <a:cubicBezTo>
                    <a:pt x="41910" y="3175"/>
                    <a:pt x="45847" y="2032"/>
                    <a:pt x="49784" y="1143"/>
                  </a:cubicBezTo>
                  <a:cubicBezTo>
                    <a:pt x="53721" y="254"/>
                    <a:pt x="57785" y="0"/>
                    <a:pt x="61976" y="0"/>
                  </a:cubicBezTo>
                  <a:cubicBezTo>
                    <a:pt x="66167" y="0"/>
                    <a:pt x="70104" y="381"/>
                    <a:pt x="74041" y="1143"/>
                  </a:cubicBezTo>
                  <a:cubicBezTo>
                    <a:pt x="77978" y="1905"/>
                    <a:pt x="81915" y="3048"/>
                    <a:pt x="85598" y="4699"/>
                  </a:cubicBezTo>
                  <a:cubicBezTo>
                    <a:pt x="89281" y="6350"/>
                    <a:pt x="92964" y="8128"/>
                    <a:pt x="96266" y="10414"/>
                  </a:cubicBezTo>
                  <a:cubicBezTo>
                    <a:pt x="99568" y="12700"/>
                    <a:pt x="102743" y="15240"/>
                    <a:pt x="105664" y="18161"/>
                  </a:cubicBezTo>
                  <a:cubicBezTo>
                    <a:pt x="108585" y="21082"/>
                    <a:pt x="111125" y="24130"/>
                    <a:pt x="113411" y="27559"/>
                  </a:cubicBezTo>
                  <a:cubicBezTo>
                    <a:pt x="115697" y="30988"/>
                    <a:pt x="117602" y="34544"/>
                    <a:pt x="119126" y="38227"/>
                  </a:cubicBezTo>
                  <a:cubicBezTo>
                    <a:pt x="120650" y="41910"/>
                    <a:pt x="121793" y="45847"/>
                    <a:pt x="122682" y="49784"/>
                  </a:cubicBezTo>
                  <a:cubicBezTo>
                    <a:pt x="123571" y="53721"/>
                    <a:pt x="123825" y="57785"/>
                    <a:pt x="123825" y="61849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632879" y="5033239"/>
            <a:ext cx="123825" cy="123825"/>
            <a:chOff x="0" y="0"/>
            <a:chExt cx="123825" cy="1238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>
                  <a:moveTo>
                    <a:pt x="123825" y="61976"/>
                  </a:moveTo>
                  <a:cubicBezTo>
                    <a:pt x="123825" y="66040"/>
                    <a:pt x="123444" y="70104"/>
                    <a:pt x="122682" y="74041"/>
                  </a:cubicBezTo>
                  <a:cubicBezTo>
                    <a:pt x="121920" y="77978"/>
                    <a:pt x="120777" y="81915"/>
                    <a:pt x="119126" y="85598"/>
                  </a:cubicBezTo>
                  <a:cubicBezTo>
                    <a:pt x="117475" y="89281"/>
                    <a:pt x="115697" y="92964"/>
                    <a:pt x="113411" y="96266"/>
                  </a:cubicBezTo>
                  <a:cubicBezTo>
                    <a:pt x="111125" y="99568"/>
                    <a:pt x="108585" y="102743"/>
                    <a:pt x="105664" y="105664"/>
                  </a:cubicBezTo>
                  <a:cubicBezTo>
                    <a:pt x="102743" y="108585"/>
                    <a:pt x="99695" y="111125"/>
                    <a:pt x="96266" y="113411"/>
                  </a:cubicBezTo>
                  <a:cubicBezTo>
                    <a:pt x="92837" y="115697"/>
                    <a:pt x="89281" y="117602"/>
                    <a:pt x="85598" y="119126"/>
                  </a:cubicBezTo>
                  <a:cubicBezTo>
                    <a:pt x="81915" y="120650"/>
                    <a:pt x="77978" y="121793"/>
                    <a:pt x="74041" y="122682"/>
                  </a:cubicBezTo>
                  <a:cubicBezTo>
                    <a:pt x="70104" y="123571"/>
                    <a:pt x="66040" y="123825"/>
                    <a:pt x="61976" y="123825"/>
                  </a:cubicBezTo>
                  <a:cubicBezTo>
                    <a:pt x="57912" y="123825"/>
                    <a:pt x="53848" y="123444"/>
                    <a:pt x="49911" y="122682"/>
                  </a:cubicBezTo>
                  <a:cubicBezTo>
                    <a:pt x="45974" y="121920"/>
                    <a:pt x="42037" y="120777"/>
                    <a:pt x="38354" y="119126"/>
                  </a:cubicBezTo>
                  <a:cubicBezTo>
                    <a:pt x="34671" y="117475"/>
                    <a:pt x="30988" y="115697"/>
                    <a:pt x="27686" y="113411"/>
                  </a:cubicBezTo>
                  <a:cubicBezTo>
                    <a:pt x="24384" y="111125"/>
                    <a:pt x="21209" y="108585"/>
                    <a:pt x="18288" y="105664"/>
                  </a:cubicBezTo>
                  <a:cubicBezTo>
                    <a:pt x="15367" y="102743"/>
                    <a:pt x="12700" y="99695"/>
                    <a:pt x="10414" y="96266"/>
                  </a:cubicBezTo>
                  <a:cubicBezTo>
                    <a:pt x="8128" y="92837"/>
                    <a:pt x="6223" y="89408"/>
                    <a:pt x="4699" y="85598"/>
                  </a:cubicBezTo>
                  <a:cubicBezTo>
                    <a:pt x="3175" y="81788"/>
                    <a:pt x="2032" y="77978"/>
                    <a:pt x="1143" y="74041"/>
                  </a:cubicBezTo>
                  <a:cubicBezTo>
                    <a:pt x="254" y="70104"/>
                    <a:pt x="0" y="66040"/>
                    <a:pt x="0" y="61976"/>
                  </a:cubicBezTo>
                  <a:cubicBezTo>
                    <a:pt x="0" y="57912"/>
                    <a:pt x="381" y="53848"/>
                    <a:pt x="1143" y="49911"/>
                  </a:cubicBezTo>
                  <a:cubicBezTo>
                    <a:pt x="1905" y="45974"/>
                    <a:pt x="3048" y="42037"/>
                    <a:pt x="4699" y="38354"/>
                  </a:cubicBezTo>
                  <a:cubicBezTo>
                    <a:pt x="6350" y="34671"/>
                    <a:pt x="8128" y="30988"/>
                    <a:pt x="10414" y="27686"/>
                  </a:cubicBezTo>
                  <a:cubicBezTo>
                    <a:pt x="12700" y="24384"/>
                    <a:pt x="15240" y="21209"/>
                    <a:pt x="18161" y="18288"/>
                  </a:cubicBezTo>
                  <a:cubicBezTo>
                    <a:pt x="21082" y="15367"/>
                    <a:pt x="24130" y="12700"/>
                    <a:pt x="27559" y="10414"/>
                  </a:cubicBezTo>
                  <a:cubicBezTo>
                    <a:pt x="30988" y="8128"/>
                    <a:pt x="34544" y="6223"/>
                    <a:pt x="38227" y="4699"/>
                  </a:cubicBezTo>
                  <a:cubicBezTo>
                    <a:pt x="41910" y="3175"/>
                    <a:pt x="45847" y="2032"/>
                    <a:pt x="49784" y="1143"/>
                  </a:cubicBezTo>
                  <a:cubicBezTo>
                    <a:pt x="53721" y="254"/>
                    <a:pt x="57785" y="0"/>
                    <a:pt x="61976" y="0"/>
                  </a:cubicBezTo>
                  <a:cubicBezTo>
                    <a:pt x="66167" y="0"/>
                    <a:pt x="70104" y="381"/>
                    <a:pt x="74041" y="1143"/>
                  </a:cubicBezTo>
                  <a:cubicBezTo>
                    <a:pt x="77978" y="1905"/>
                    <a:pt x="81915" y="3048"/>
                    <a:pt x="85598" y="4699"/>
                  </a:cubicBezTo>
                  <a:cubicBezTo>
                    <a:pt x="89281" y="6350"/>
                    <a:pt x="92964" y="8128"/>
                    <a:pt x="96266" y="10414"/>
                  </a:cubicBezTo>
                  <a:cubicBezTo>
                    <a:pt x="99568" y="12700"/>
                    <a:pt x="102743" y="15240"/>
                    <a:pt x="105664" y="18161"/>
                  </a:cubicBezTo>
                  <a:cubicBezTo>
                    <a:pt x="108585" y="21082"/>
                    <a:pt x="111125" y="24130"/>
                    <a:pt x="113411" y="27559"/>
                  </a:cubicBezTo>
                  <a:cubicBezTo>
                    <a:pt x="115697" y="30988"/>
                    <a:pt x="117602" y="34544"/>
                    <a:pt x="119126" y="38227"/>
                  </a:cubicBezTo>
                  <a:cubicBezTo>
                    <a:pt x="120650" y="41910"/>
                    <a:pt x="121793" y="45847"/>
                    <a:pt x="122682" y="49784"/>
                  </a:cubicBezTo>
                  <a:cubicBezTo>
                    <a:pt x="123571" y="53721"/>
                    <a:pt x="123825" y="57785"/>
                    <a:pt x="123825" y="61849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632879" y="6281014"/>
            <a:ext cx="123825" cy="123825"/>
            <a:chOff x="0" y="0"/>
            <a:chExt cx="123825" cy="1238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>
                  <a:moveTo>
                    <a:pt x="123825" y="61976"/>
                  </a:moveTo>
                  <a:cubicBezTo>
                    <a:pt x="123825" y="66040"/>
                    <a:pt x="123444" y="70104"/>
                    <a:pt x="122682" y="74041"/>
                  </a:cubicBezTo>
                  <a:cubicBezTo>
                    <a:pt x="121920" y="77978"/>
                    <a:pt x="120777" y="81915"/>
                    <a:pt x="119126" y="85598"/>
                  </a:cubicBezTo>
                  <a:cubicBezTo>
                    <a:pt x="117475" y="89281"/>
                    <a:pt x="115697" y="92964"/>
                    <a:pt x="113411" y="96266"/>
                  </a:cubicBezTo>
                  <a:cubicBezTo>
                    <a:pt x="111125" y="99568"/>
                    <a:pt x="108585" y="102743"/>
                    <a:pt x="105664" y="105664"/>
                  </a:cubicBezTo>
                  <a:cubicBezTo>
                    <a:pt x="102743" y="108585"/>
                    <a:pt x="99695" y="111125"/>
                    <a:pt x="96266" y="113411"/>
                  </a:cubicBezTo>
                  <a:cubicBezTo>
                    <a:pt x="92837" y="115697"/>
                    <a:pt x="89281" y="117602"/>
                    <a:pt x="85598" y="119126"/>
                  </a:cubicBezTo>
                  <a:cubicBezTo>
                    <a:pt x="81915" y="120650"/>
                    <a:pt x="77978" y="121793"/>
                    <a:pt x="74041" y="122682"/>
                  </a:cubicBezTo>
                  <a:cubicBezTo>
                    <a:pt x="70104" y="123571"/>
                    <a:pt x="66040" y="123825"/>
                    <a:pt x="61976" y="123825"/>
                  </a:cubicBezTo>
                  <a:cubicBezTo>
                    <a:pt x="57912" y="123825"/>
                    <a:pt x="53848" y="123444"/>
                    <a:pt x="49911" y="122682"/>
                  </a:cubicBezTo>
                  <a:cubicBezTo>
                    <a:pt x="45974" y="121920"/>
                    <a:pt x="42037" y="120777"/>
                    <a:pt x="38354" y="119126"/>
                  </a:cubicBezTo>
                  <a:cubicBezTo>
                    <a:pt x="34671" y="117475"/>
                    <a:pt x="30988" y="115697"/>
                    <a:pt x="27686" y="113411"/>
                  </a:cubicBezTo>
                  <a:cubicBezTo>
                    <a:pt x="24384" y="111125"/>
                    <a:pt x="21209" y="108585"/>
                    <a:pt x="18288" y="105664"/>
                  </a:cubicBezTo>
                  <a:cubicBezTo>
                    <a:pt x="15367" y="102743"/>
                    <a:pt x="12700" y="99695"/>
                    <a:pt x="10414" y="96266"/>
                  </a:cubicBezTo>
                  <a:cubicBezTo>
                    <a:pt x="8128" y="92837"/>
                    <a:pt x="6223" y="89408"/>
                    <a:pt x="4699" y="85598"/>
                  </a:cubicBezTo>
                  <a:cubicBezTo>
                    <a:pt x="3175" y="81788"/>
                    <a:pt x="2032" y="77978"/>
                    <a:pt x="1143" y="74041"/>
                  </a:cubicBezTo>
                  <a:cubicBezTo>
                    <a:pt x="254" y="70104"/>
                    <a:pt x="0" y="66040"/>
                    <a:pt x="0" y="61976"/>
                  </a:cubicBezTo>
                  <a:cubicBezTo>
                    <a:pt x="0" y="57912"/>
                    <a:pt x="381" y="53848"/>
                    <a:pt x="1143" y="49911"/>
                  </a:cubicBezTo>
                  <a:cubicBezTo>
                    <a:pt x="1905" y="45974"/>
                    <a:pt x="3048" y="42037"/>
                    <a:pt x="4699" y="38354"/>
                  </a:cubicBezTo>
                  <a:cubicBezTo>
                    <a:pt x="6350" y="34671"/>
                    <a:pt x="8128" y="30988"/>
                    <a:pt x="10414" y="27686"/>
                  </a:cubicBezTo>
                  <a:cubicBezTo>
                    <a:pt x="12700" y="24384"/>
                    <a:pt x="15240" y="21209"/>
                    <a:pt x="18161" y="18288"/>
                  </a:cubicBezTo>
                  <a:cubicBezTo>
                    <a:pt x="21082" y="15367"/>
                    <a:pt x="24130" y="12700"/>
                    <a:pt x="27559" y="10414"/>
                  </a:cubicBezTo>
                  <a:cubicBezTo>
                    <a:pt x="30988" y="8128"/>
                    <a:pt x="34544" y="6223"/>
                    <a:pt x="38227" y="4699"/>
                  </a:cubicBezTo>
                  <a:cubicBezTo>
                    <a:pt x="41910" y="3175"/>
                    <a:pt x="45847" y="2032"/>
                    <a:pt x="49784" y="1143"/>
                  </a:cubicBezTo>
                  <a:cubicBezTo>
                    <a:pt x="53721" y="254"/>
                    <a:pt x="57785" y="0"/>
                    <a:pt x="61976" y="0"/>
                  </a:cubicBezTo>
                  <a:cubicBezTo>
                    <a:pt x="66167" y="0"/>
                    <a:pt x="70104" y="381"/>
                    <a:pt x="74041" y="1143"/>
                  </a:cubicBezTo>
                  <a:cubicBezTo>
                    <a:pt x="77978" y="1905"/>
                    <a:pt x="81915" y="3048"/>
                    <a:pt x="85598" y="4699"/>
                  </a:cubicBezTo>
                  <a:cubicBezTo>
                    <a:pt x="89281" y="6350"/>
                    <a:pt x="92964" y="8128"/>
                    <a:pt x="96266" y="10414"/>
                  </a:cubicBezTo>
                  <a:cubicBezTo>
                    <a:pt x="99568" y="12700"/>
                    <a:pt x="102743" y="15240"/>
                    <a:pt x="105664" y="18161"/>
                  </a:cubicBezTo>
                  <a:cubicBezTo>
                    <a:pt x="108585" y="21082"/>
                    <a:pt x="111125" y="24130"/>
                    <a:pt x="113411" y="27559"/>
                  </a:cubicBezTo>
                  <a:cubicBezTo>
                    <a:pt x="115697" y="30988"/>
                    <a:pt x="117602" y="34544"/>
                    <a:pt x="119126" y="38227"/>
                  </a:cubicBezTo>
                  <a:cubicBezTo>
                    <a:pt x="120650" y="41910"/>
                    <a:pt x="121793" y="45847"/>
                    <a:pt x="122682" y="49784"/>
                  </a:cubicBezTo>
                  <a:cubicBezTo>
                    <a:pt x="123571" y="53721"/>
                    <a:pt x="123825" y="57785"/>
                    <a:pt x="123825" y="61849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32879" y="7528789"/>
            <a:ext cx="123825" cy="123825"/>
            <a:chOff x="0" y="0"/>
            <a:chExt cx="123825" cy="1238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>
                  <a:moveTo>
                    <a:pt x="123825" y="61976"/>
                  </a:moveTo>
                  <a:cubicBezTo>
                    <a:pt x="123825" y="66040"/>
                    <a:pt x="123444" y="70104"/>
                    <a:pt x="122682" y="74041"/>
                  </a:cubicBezTo>
                  <a:cubicBezTo>
                    <a:pt x="121920" y="77978"/>
                    <a:pt x="120777" y="81915"/>
                    <a:pt x="119126" y="85598"/>
                  </a:cubicBezTo>
                  <a:cubicBezTo>
                    <a:pt x="117475" y="89281"/>
                    <a:pt x="115697" y="92964"/>
                    <a:pt x="113411" y="96266"/>
                  </a:cubicBezTo>
                  <a:cubicBezTo>
                    <a:pt x="111125" y="99568"/>
                    <a:pt x="108585" y="102743"/>
                    <a:pt x="105664" y="105664"/>
                  </a:cubicBezTo>
                  <a:cubicBezTo>
                    <a:pt x="102743" y="108585"/>
                    <a:pt x="99695" y="111125"/>
                    <a:pt x="96266" y="113411"/>
                  </a:cubicBezTo>
                  <a:cubicBezTo>
                    <a:pt x="92837" y="115697"/>
                    <a:pt x="89281" y="117602"/>
                    <a:pt x="85598" y="119126"/>
                  </a:cubicBezTo>
                  <a:cubicBezTo>
                    <a:pt x="81915" y="120650"/>
                    <a:pt x="77978" y="121793"/>
                    <a:pt x="74041" y="122682"/>
                  </a:cubicBezTo>
                  <a:cubicBezTo>
                    <a:pt x="70104" y="123571"/>
                    <a:pt x="66040" y="123825"/>
                    <a:pt x="61976" y="123825"/>
                  </a:cubicBezTo>
                  <a:cubicBezTo>
                    <a:pt x="57912" y="123825"/>
                    <a:pt x="53848" y="123444"/>
                    <a:pt x="49911" y="122682"/>
                  </a:cubicBezTo>
                  <a:cubicBezTo>
                    <a:pt x="45974" y="121920"/>
                    <a:pt x="42037" y="120777"/>
                    <a:pt x="38354" y="119126"/>
                  </a:cubicBezTo>
                  <a:cubicBezTo>
                    <a:pt x="34671" y="117475"/>
                    <a:pt x="30988" y="115697"/>
                    <a:pt x="27686" y="113411"/>
                  </a:cubicBezTo>
                  <a:cubicBezTo>
                    <a:pt x="24384" y="111125"/>
                    <a:pt x="21209" y="108585"/>
                    <a:pt x="18288" y="105664"/>
                  </a:cubicBezTo>
                  <a:cubicBezTo>
                    <a:pt x="15367" y="102743"/>
                    <a:pt x="12700" y="99695"/>
                    <a:pt x="10414" y="96266"/>
                  </a:cubicBezTo>
                  <a:cubicBezTo>
                    <a:pt x="8128" y="92837"/>
                    <a:pt x="6223" y="89408"/>
                    <a:pt x="4699" y="85598"/>
                  </a:cubicBezTo>
                  <a:cubicBezTo>
                    <a:pt x="3175" y="81788"/>
                    <a:pt x="2032" y="77978"/>
                    <a:pt x="1143" y="74041"/>
                  </a:cubicBezTo>
                  <a:cubicBezTo>
                    <a:pt x="254" y="70104"/>
                    <a:pt x="0" y="66040"/>
                    <a:pt x="0" y="61976"/>
                  </a:cubicBezTo>
                  <a:cubicBezTo>
                    <a:pt x="0" y="57912"/>
                    <a:pt x="381" y="53848"/>
                    <a:pt x="1143" y="49911"/>
                  </a:cubicBezTo>
                  <a:cubicBezTo>
                    <a:pt x="1905" y="45974"/>
                    <a:pt x="3048" y="42037"/>
                    <a:pt x="4699" y="38354"/>
                  </a:cubicBezTo>
                  <a:cubicBezTo>
                    <a:pt x="6350" y="34671"/>
                    <a:pt x="8128" y="30988"/>
                    <a:pt x="10414" y="27686"/>
                  </a:cubicBezTo>
                  <a:cubicBezTo>
                    <a:pt x="12700" y="24384"/>
                    <a:pt x="15240" y="21209"/>
                    <a:pt x="18161" y="18288"/>
                  </a:cubicBezTo>
                  <a:cubicBezTo>
                    <a:pt x="21082" y="15367"/>
                    <a:pt x="24130" y="12700"/>
                    <a:pt x="27559" y="10414"/>
                  </a:cubicBezTo>
                  <a:cubicBezTo>
                    <a:pt x="30988" y="8128"/>
                    <a:pt x="34544" y="6223"/>
                    <a:pt x="38227" y="4699"/>
                  </a:cubicBezTo>
                  <a:cubicBezTo>
                    <a:pt x="41910" y="3175"/>
                    <a:pt x="45847" y="2032"/>
                    <a:pt x="49784" y="1143"/>
                  </a:cubicBezTo>
                  <a:cubicBezTo>
                    <a:pt x="53721" y="254"/>
                    <a:pt x="57785" y="0"/>
                    <a:pt x="61976" y="0"/>
                  </a:cubicBezTo>
                  <a:cubicBezTo>
                    <a:pt x="66167" y="0"/>
                    <a:pt x="70104" y="381"/>
                    <a:pt x="74041" y="1143"/>
                  </a:cubicBezTo>
                  <a:cubicBezTo>
                    <a:pt x="77978" y="1905"/>
                    <a:pt x="81915" y="3048"/>
                    <a:pt x="85598" y="4699"/>
                  </a:cubicBezTo>
                  <a:cubicBezTo>
                    <a:pt x="89281" y="6350"/>
                    <a:pt x="92964" y="8128"/>
                    <a:pt x="96266" y="10414"/>
                  </a:cubicBezTo>
                  <a:cubicBezTo>
                    <a:pt x="99568" y="12700"/>
                    <a:pt x="102743" y="15240"/>
                    <a:pt x="105664" y="18161"/>
                  </a:cubicBezTo>
                  <a:cubicBezTo>
                    <a:pt x="108585" y="21082"/>
                    <a:pt x="111125" y="24130"/>
                    <a:pt x="113411" y="27559"/>
                  </a:cubicBezTo>
                  <a:cubicBezTo>
                    <a:pt x="115697" y="30988"/>
                    <a:pt x="117602" y="34544"/>
                    <a:pt x="119126" y="38227"/>
                  </a:cubicBezTo>
                  <a:cubicBezTo>
                    <a:pt x="120650" y="41910"/>
                    <a:pt x="121793" y="45847"/>
                    <a:pt x="122682" y="49784"/>
                  </a:cubicBezTo>
                  <a:cubicBezTo>
                    <a:pt x="123571" y="53721"/>
                    <a:pt x="123825" y="57785"/>
                    <a:pt x="123825" y="61849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32879" y="8776564"/>
            <a:ext cx="123825" cy="123825"/>
            <a:chOff x="0" y="0"/>
            <a:chExt cx="123825" cy="12382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>
                  <a:moveTo>
                    <a:pt x="123825" y="61976"/>
                  </a:moveTo>
                  <a:cubicBezTo>
                    <a:pt x="123825" y="66040"/>
                    <a:pt x="123444" y="70104"/>
                    <a:pt x="122682" y="74041"/>
                  </a:cubicBezTo>
                  <a:cubicBezTo>
                    <a:pt x="121920" y="77978"/>
                    <a:pt x="120777" y="81915"/>
                    <a:pt x="119126" y="85598"/>
                  </a:cubicBezTo>
                  <a:cubicBezTo>
                    <a:pt x="117475" y="89281"/>
                    <a:pt x="115697" y="92964"/>
                    <a:pt x="113411" y="96266"/>
                  </a:cubicBezTo>
                  <a:cubicBezTo>
                    <a:pt x="111125" y="99568"/>
                    <a:pt x="108585" y="102743"/>
                    <a:pt x="105664" y="105664"/>
                  </a:cubicBezTo>
                  <a:cubicBezTo>
                    <a:pt x="102743" y="108585"/>
                    <a:pt x="99695" y="111125"/>
                    <a:pt x="96266" y="113411"/>
                  </a:cubicBezTo>
                  <a:cubicBezTo>
                    <a:pt x="92837" y="115697"/>
                    <a:pt x="89281" y="117602"/>
                    <a:pt x="85598" y="119126"/>
                  </a:cubicBezTo>
                  <a:cubicBezTo>
                    <a:pt x="81915" y="120650"/>
                    <a:pt x="77978" y="121793"/>
                    <a:pt x="74041" y="122682"/>
                  </a:cubicBezTo>
                  <a:cubicBezTo>
                    <a:pt x="70104" y="123571"/>
                    <a:pt x="66040" y="123825"/>
                    <a:pt x="61976" y="123825"/>
                  </a:cubicBezTo>
                  <a:cubicBezTo>
                    <a:pt x="57912" y="123825"/>
                    <a:pt x="53848" y="123444"/>
                    <a:pt x="49911" y="122682"/>
                  </a:cubicBezTo>
                  <a:cubicBezTo>
                    <a:pt x="45974" y="121920"/>
                    <a:pt x="42037" y="120777"/>
                    <a:pt x="38354" y="119126"/>
                  </a:cubicBezTo>
                  <a:cubicBezTo>
                    <a:pt x="34671" y="117475"/>
                    <a:pt x="30988" y="115697"/>
                    <a:pt x="27686" y="113411"/>
                  </a:cubicBezTo>
                  <a:cubicBezTo>
                    <a:pt x="24384" y="111125"/>
                    <a:pt x="21209" y="108585"/>
                    <a:pt x="18288" y="105664"/>
                  </a:cubicBezTo>
                  <a:cubicBezTo>
                    <a:pt x="15367" y="102743"/>
                    <a:pt x="12700" y="99695"/>
                    <a:pt x="10414" y="96266"/>
                  </a:cubicBezTo>
                  <a:cubicBezTo>
                    <a:pt x="8128" y="92837"/>
                    <a:pt x="6223" y="89408"/>
                    <a:pt x="4699" y="85598"/>
                  </a:cubicBezTo>
                  <a:cubicBezTo>
                    <a:pt x="3175" y="81788"/>
                    <a:pt x="2032" y="77978"/>
                    <a:pt x="1143" y="74041"/>
                  </a:cubicBezTo>
                  <a:cubicBezTo>
                    <a:pt x="254" y="70104"/>
                    <a:pt x="0" y="66040"/>
                    <a:pt x="0" y="61976"/>
                  </a:cubicBezTo>
                  <a:cubicBezTo>
                    <a:pt x="0" y="57912"/>
                    <a:pt x="381" y="53848"/>
                    <a:pt x="1143" y="49911"/>
                  </a:cubicBezTo>
                  <a:cubicBezTo>
                    <a:pt x="1905" y="45974"/>
                    <a:pt x="3048" y="42037"/>
                    <a:pt x="4699" y="38354"/>
                  </a:cubicBezTo>
                  <a:cubicBezTo>
                    <a:pt x="6350" y="34671"/>
                    <a:pt x="8128" y="30988"/>
                    <a:pt x="10414" y="27686"/>
                  </a:cubicBezTo>
                  <a:cubicBezTo>
                    <a:pt x="12700" y="24384"/>
                    <a:pt x="15240" y="21209"/>
                    <a:pt x="18161" y="18288"/>
                  </a:cubicBezTo>
                  <a:cubicBezTo>
                    <a:pt x="21082" y="15367"/>
                    <a:pt x="24130" y="12700"/>
                    <a:pt x="27559" y="10414"/>
                  </a:cubicBezTo>
                  <a:cubicBezTo>
                    <a:pt x="30988" y="8128"/>
                    <a:pt x="34544" y="6223"/>
                    <a:pt x="38227" y="4699"/>
                  </a:cubicBezTo>
                  <a:cubicBezTo>
                    <a:pt x="41910" y="3175"/>
                    <a:pt x="45847" y="2032"/>
                    <a:pt x="49784" y="1143"/>
                  </a:cubicBezTo>
                  <a:cubicBezTo>
                    <a:pt x="53721" y="254"/>
                    <a:pt x="57785" y="0"/>
                    <a:pt x="61976" y="0"/>
                  </a:cubicBezTo>
                  <a:cubicBezTo>
                    <a:pt x="66167" y="0"/>
                    <a:pt x="70104" y="381"/>
                    <a:pt x="74041" y="1143"/>
                  </a:cubicBezTo>
                  <a:cubicBezTo>
                    <a:pt x="77978" y="1905"/>
                    <a:pt x="81915" y="3048"/>
                    <a:pt x="85598" y="4699"/>
                  </a:cubicBezTo>
                  <a:cubicBezTo>
                    <a:pt x="89281" y="6350"/>
                    <a:pt x="92964" y="8128"/>
                    <a:pt x="96266" y="10414"/>
                  </a:cubicBezTo>
                  <a:cubicBezTo>
                    <a:pt x="99568" y="12700"/>
                    <a:pt x="102743" y="15240"/>
                    <a:pt x="105664" y="18161"/>
                  </a:cubicBezTo>
                  <a:cubicBezTo>
                    <a:pt x="108585" y="21082"/>
                    <a:pt x="111125" y="24130"/>
                    <a:pt x="113411" y="27559"/>
                  </a:cubicBezTo>
                  <a:cubicBezTo>
                    <a:pt x="115697" y="30988"/>
                    <a:pt x="117602" y="34544"/>
                    <a:pt x="119126" y="38227"/>
                  </a:cubicBezTo>
                  <a:cubicBezTo>
                    <a:pt x="120650" y="41910"/>
                    <a:pt x="121793" y="45847"/>
                    <a:pt x="122682" y="49784"/>
                  </a:cubicBezTo>
                  <a:cubicBezTo>
                    <a:pt x="123571" y="53721"/>
                    <a:pt x="123825" y="57785"/>
                    <a:pt x="123825" y="61849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3644315" y="301647"/>
            <a:ext cx="3619500" cy="3619500"/>
          </a:xfrm>
          <a:custGeom>
            <a:avLst/>
            <a:gdLst/>
            <a:ahLst/>
            <a:cxnLst/>
            <a:rect l="l" t="t" r="r" b="b"/>
            <a:pathLst>
              <a:path w="3619500" h="3619500">
                <a:moveTo>
                  <a:pt x="0" y="0"/>
                </a:moveTo>
                <a:lnTo>
                  <a:pt x="3619500" y="0"/>
                </a:lnTo>
                <a:lnTo>
                  <a:pt x="3619500" y="3619500"/>
                </a:lnTo>
                <a:lnTo>
                  <a:pt x="0" y="3619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3097863" y="1812922"/>
            <a:ext cx="10427837" cy="212722"/>
            <a:chOff x="0" y="0"/>
            <a:chExt cx="10427843" cy="212725"/>
          </a:xfrm>
        </p:grpSpPr>
        <p:sp>
          <p:nvSpPr>
            <p:cNvPr id="14" name="Freeform 14"/>
            <p:cNvSpPr/>
            <p:nvPr/>
          </p:nvSpPr>
          <p:spPr>
            <a:xfrm>
              <a:off x="63500" y="63500"/>
              <a:ext cx="10076053" cy="85725"/>
            </a:xfrm>
            <a:custGeom>
              <a:avLst/>
              <a:gdLst/>
              <a:ahLst/>
              <a:cxnLst/>
              <a:rect l="l" t="t" r="r" b="b"/>
              <a:pathLst>
                <a:path w="10076053" h="85725">
                  <a:moveTo>
                    <a:pt x="0" y="0"/>
                  </a:moveTo>
                  <a:lnTo>
                    <a:pt x="0" y="85725"/>
                  </a:lnTo>
                  <a:lnTo>
                    <a:pt x="6020054" y="85725"/>
                  </a:lnTo>
                  <a:lnTo>
                    <a:pt x="6020054" y="0"/>
                  </a:lnTo>
                  <a:close/>
                  <a:moveTo>
                    <a:pt x="6332982" y="0"/>
                  </a:moveTo>
                  <a:lnTo>
                    <a:pt x="6332982" y="85725"/>
                  </a:lnTo>
                  <a:lnTo>
                    <a:pt x="9729470" y="85725"/>
                  </a:lnTo>
                  <a:lnTo>
                    <a:pt x="9729470" y="0"/>
                  </a:lnTo>
                  <a:close/>
                  <a:moveTo>
                    <a:pt x="10045065" y="0"/>
                  </a:moveTo>
                  <a:lnTo>
                    <a:pt x="10045065" y="85725"/>
                  </a:lnTo>
                  <a:lnTo>
                    <a:pt x="10076053" y="85725"/>
                  </a:lnTo>
                  <a:lnTo>
                    <a:pt x="10076053" y="0"/>
                  </a:lnTo>
                  <a:close/>
                </a:path>
              </a:pathLst>
            </a:custGeom>
            <a:solidFill>
              <a:srgbClr val="1F497D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10139426" y="63500"/>
              <a:ext cx="224917" cy="85725"/>
            </a:xfrm>
            <a:custGeom>
              <a:avLst/>
              <a:gdLst/>
              <a:ahLst/>
              <a:cxnLst/>
              <a:rect l="l" t="t" r="r" b="b"/>
              <a:pathLst>
                <a:path w="224917" h="85725">
                  <a:moveTo>
                    <a:pt x="0" y="0"/>
                  </a:moveTo>
                  <a:lnTo>
                    <a:pt x="224917" y="0"/>
                  </a:lnTo>
                  <a:lnTo>
                    <a:pt x="224917" y="85725"/>
                  </a:lnTo>
                  <a:lnTo>
                    <a:pt x="0" y="85725"/>
                  </a:lnTo>
                  <a:close/>
                </a:path>
              </a:pathLst>
            </a:custGeom>
            <a:solidFill>
              <a:srgbClr val="1F497D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947652" y="3011024"/>
            <a:ext cx="6267802" cy="1177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26"/>
              </a:lnSpc>
            </a:pPr>
            <a:r>
              <a:rPr lang="en-US" sz="4104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Team ID – 67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7652" y="4258799"/>
            <a:ext cx="16495808" cy="1177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26"/>
              </a:lnSpc>
            </a:pPr>
            <a:r>
              <a:rPr lang="en-US" sz="4104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Problem Statement Title - LLM-Based Data Analyst Assistant  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7652" y="5506574"/>
            <a:ext cx="14506413" cy="1177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26"/>
              </a:lnSpc>
            </a:pPr>
            <a:r>
              <a:rPr lang="en-US" sz="4104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Domain/Theme - AIML, Agentic AI, Data Science 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47652" y="6754349"/>
            <a:ext cx="5803969" cy="1177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26"/>
              </a:lnSpc>
            </a:pPr>
            <a:r>
              <a:rPr lang="en-US" sz="4104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Team Name - A.D.O.R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47652" y="8002124"/>
            <a:ext cx="9584543" cy="1177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26"/>
              </a:lnSpc>
            </a:pPr>
            <a:r>
              <a:rPr lang="en-US" sz="4104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Team Leader Name - Darshan Atkari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161357" y="982742"/>
            <a:ext cx="10507056" cy="1206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24"/>
              </a:lnSpc>
            </a:pPr>
            <a:r>
              <a:rPr lang="en-US" sz="7088" b="1" dirty="0">
                <a:solidFill>
                  <a:srgbClr val="1F497D"/>
                </a:solidFill>
                <a:latin typeface="Garamond Bold"/>
                <a:ea typeface="Garamond Bold"/>
                <a:cs typeface="Garamond Bold"/>
                <a:sym typeface="Garamond Bold"/>
              </a:rPr>
              <a:t>KuruKshetra-25(Hackfest)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9532077"/>
            <a:ext cx="18287819" cy="754380"/>
            <a:chOff x="0" y="0"/>
            <a:chExt cx="18287822" cy="7543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87619" cy="754380"/>
            </a:xfrm>
            <a:custGeom>
              <a:avLst/>
              <a:gdLst/>
              <a:ahLst/>
              <a:cxnLst/>
              <a:rect l="l" t="t" r="r" b="b"/>
              <a:pathLst>
                <a:path w="18287619" h="754380">
                  <a:moveTo>
                    <a:pt x="0" y="0"/>
                  </a:moveTo>
                  <a:lnTo>
                    <a:pt x="0" y="754380"/>
                  </a:lnTo>
                  <a:lnTo>
                    <a:pt x="18287619" y="754380"/>
                  </a:lnTo>
                  <a:lnTo>
                    <a:pt x="18287619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6582939" y="0"/>
            <a:ext cx="1704975" cy="1704975"/>
          </a:xfrm>
          <a:custGeom>
            <a:avLst/>
            <a:gdLst/>
            <a:ahLst/>
            <a:cxnLst/>
            <a:rect l="l" t="t" r="r" b="b"/>
            <a:pathLst>
              <a:path w="1704975" h="1704975">
                <a:moveTo>
                  <a:pt x="0" y="0"/>
                </a:moveTo>
                <a:lnTo>
                  <a:pt x="1704975" y="0"/>
                </a:lnTo>
                <a:lnTo>
                  <a:pt x="1704975" y="1704975"/>
                </a:lnTo>
                <a:lnTo>
                  <a:pt x="0" y="17049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477000" y="114300"/>
            <a:ext cx="5812917" cy="930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936"/>
              </a:lnSpc>
            </a:pPr>
            <a:r>
              <a:rPr lang="en-US" sz="5668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Proposed Solution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555231" y="9682191"/>
            <a:ext cx="1682201" cy="32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Idea submission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27233" y="9742370"/>
            <a:ext cx="259166" cy="32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00763" y="1704975"/>
            <a:ext cx="17286089" cy="603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6451" lvl="1" indent="-403226" algn="l">
              <a:lnSpc>
                <a:spcPts val="8030"/>
              </a:lnSpc>
              <a:buFont typeface="Arial"/>
              <a:buChar char="•"/>
            </a:pPr>
            <a:r>
              <a:rPr lang="en-US" sz="3735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AI assistant converts natural language questions to SQL queries automatically.</a:t>
            </a:r>
          </a:p>
          <a:p>
            <a:pPr marL="806451" lvl="1" indent="-403226" algn="l">
              <a:lnSpc>
                <a:spcPts val="8030"/>
              </a:lnSpc>
              <a:buFont typeface="Arial"/>
              <a:buChar char="•"/>
            </a:pPr>
            <a:r>
              <a:rPr lang="en-US" sz="3735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Executes queries on databases/datasets for data retrieval.</a:t>
            </a:r>
          </a:p>
          <a:p>
            <a:pPr marL="806451" lvl="1" indent="-403226" algn="l">
              <a:lnSpc>
                <a:spcPts val="8030"/>
              </a:lnSpc>
              <a:buFont typeface="Arial"/>
              <a:buChar char="•"/>
            </a:pPr>
            <a:r>
              <a:rPr lang="en-US" sz="3735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Presents insights as charts and graphs.</a:t>
            </a:r>
          </a:p>
          <a:p>
            <a:pPr marL="806451" lvl="1" indent="-403226" algn="l">
              <a:lnSpc>
                <a:spcPts val="8030"/>
              </a:lnSpc>
              <a:buFont typeface="Arial"/>
              <a:buChar char="•"/>
            </a:pPr>
            <a:r>
              <a:rPr lang="en-US" sz="3735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Supports multimodal and multilingual queries and text-based input.</a:t>
            </a:r>
          </a:p>
          <a:p>
            <a:pPr marL="806451" lvl="1" indent="-403226" algn="l">
              <a:lnSpc>
                <a:spcPts val="8030"/>
              </a:lnSpc>
              <a:buFont typeface="Arial"/>
              <a:buChar char="•"/>
            </a:pPr>
            <a:r>
              <a:rPr lang="en-US" sz="3735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Empowers non-technical users to easily analyze data without writing SQL.</a:t>
            </a:r>
          </a:p>
          <a:p>
            <a:pPr algn="l">
              <a:lnSpc>
                <a:spcPts val="8030"/>
              </a:lnSpc>
            </a:pPr>
            <a:endParaRPr lang="en-US" sz="3735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9532077"/>
            <a:ext cx="18287819" cy="754380"/>
            <a:chOff x="0" y="0"/>
            <a:chExt cx="18287822" cy="7543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87619" cy="754380"/>
            </a:xfrm>
            <a:custGeom>
              <a:avLst/>
              <a:gdLst/>
              <a:ahLst/>
              <a:cxnLst/>
              <a:rect l="l" t="t" r="r" b="b"/>
              <a:pathLst>
                <a:path w="18287619" h="754380">
                  <a:moveTo>
                    <a:pt x="0" y="0"/>
                  </a:moveTo>
                  <a:lnTo>
                    <a:pt x="0" y="754380"/>
                  </a:lnTo>
                  <a:lnTo>
                    <a:pt x="18287619" y="754380"/>
                  </a:lnTo>
                  <a:lnTo>
                    <a:pt x="18287619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6582939" y="0"/>
            <a:ext cx="1704975" cy="1704975"/>
          </a:xfrm>
          <a:custGeom>
            <a:avLst/>
            <a:gdLst/>
            <a:ahLst/>
            <a:cxnLst/>
            <a:rect l="l" t="t" r="r" b="b"/>
            <a:pathLst>
              <a:path w="1704975" h="1704975">
                <a:moveTo>
                  <a:pt x="0" y="0"/>
                </a:moveTo>
                <a:lnTo>
                  <a:pt x="1704975" y="0"/>
                </a:lnTo>
                <a:lnTo>
                  <a:pt x="1704975" y="1704975"/>
                </a:lnTo>
                <a:lnTo>
                  <a:pt x="0" y="17049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52440" y="2488399"/>
            <a:ext cx="16582939" cy="5596742"/>
          </a:xfrm>
          <a:custGeom>
            <a:avLst/>
            <a:gdLst/>
            <a:ahLst/>
            <a:cxnLst/>
            <a:rect l="l" t="t" r="r" b="b"/>
            <a:pathLst>
              <a:path w="16582939" h="5596742">
                <a:moveTo>
                  <a:pt x="0" y="0"/>
                </a:moveTo>
                <a:lnTo>
                  <a:pt x="16582939" y="0"/>
                </a:lnTo>
                <a:lnTo>
                  <a:pt x="16582939" y="5596742"/>
                </a:lnTo>
                <a:lnTo>
                  <a:pt x="0" y="55967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2802406" y="6920095"/>
            <a:ext cx="5922920" cy="1309505"/>
            <a:chOff x="0" y="0"/>
            <a:chExt cx="1559946" cy="344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59946" cy="344890"/>
            </a:xfrm>
            <a:custGeom>
              <a:avLst/>
              <a:gdLst/>
              <a:ahLst/>
              <a:cxnLst/>
              <a:rect l="l" t="t" r="r" b="b"/>
              <a:pathLst>
                <a:path w="1559946" h="344890">
                  <a:moveTo>
                    <a:pt x="0" y="0"/>
                  </a:moveTo>
                  <a:lnTo>
                    <a:pt x="1559946" y="0"/>
                  </a:lnTo>
                  <a:lnTo>
                    <a:pt x="1559946" y="344890"/>
                  </a:lnTo>
                  <a:lnTo>
                    <a:pt x="0" y="34489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559946" cy="4020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709647" y="43244"/>
            <a:ext cx="6394018" cy="998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54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Process flow diagram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50469" y="9624641"/>
            <a:ext cx="1682201" cy="32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Idea submission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027233" y="9641386"/>
            <a:ext cx="259166" cy="32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74037" y="7350375"/>
            <a:ext cx="3539927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Fig. 1  Architecture Diagram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9532077"/>
            <a:ext cx="18287819" cy="754380"/>
            <a:chOff x="0" y="0"/>
            <a:chExt cx="18287822" cy="7543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87619" cy="754380"/>
            </a:xfrm>
            <a:custGeom>
              <a:avLst/>
              <a:gdLst/>
              <a:ahLst/>
              <a:cxnLst/>
              <a:rect l="l" t="t" r="r" b="b"/>
              <a:pathLst>
                <a:path w="18287619" h="754380">
                  <a:moveTo>
                    <a:pt x="0" y="0"/>
                  </a:moveTo>
                  <a:lnTo>
                    <a:pt x="0" y="754380"/>
                  </a:lnTo>
                  <a:lnTo>
                    <a:pt x="18287619" y="754380"/>
                  </a:lnTo>
                  <a:lnTo>
                    <a:pt x="18287619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6696401" y="0"/>
            <a:ext cx="1590675" cy="1590675"/>
          </a:xfrm>
          <a:custGeom>
            <a:avLst/>
            <a:gdLst/>
            <a:ahLst/>
            <a:cxnLst/>
            <a:rect l="l" t="t" r="r" b="b"/>
            <a:pathLst>
              <a:path w="1590675" h="1590675">
                <a:moveTo>
                  <a:pt x="0" y="0"/>
                </a:moveTo>
                <a:lnTo>
                  <a:pt x="1590675" y="0"/>
                </a:lnTo>
                <a:lnTo>
                  <a:pt x="1590675" y="1590675"/>
                </a:lnTo>
                <a:lnTo>
                  <a:pt x="0" y="15906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096000" y="35357"/>
            <a:ext cx="5735831" cy="8932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54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Methodology used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550469" y="9624641"/>
            <a:ext cx="1682201" cy="32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Idea submission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27233" y="9641386"/>
            <a:ext cx="259166" cy="32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59569" y="1769464"/>
            <a:ext cx="17528431" cy="6444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6451" lvl="1" indent="-403226" algn="l">
              <a:lnSpc>
                <a:spcPts val="6387"/>
              </a:lnSpc>
              <a:buFont typeface="Arial"/>
              <a:buChar char="•"/>
            </a:pPr>
            <a:r>
              <a:rPr lang="en-US" sz="3735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Utilize advanced NLP with Llama3 and Gemini 2.5 Pro etc.. for accurate query understanding</a:t>
            </a:r>
          </a:p>
          <a:p>
            <a:pPr marL="806451" lvl="1" indent="-403226" algn="l">
              <a:lnSpc>
                <a:spcPts val="6387"/>
              </a:lnSpc>
              <a:buFont typeface="Arial"/>
              <a:buChar char="•"/>
            </a:pPr>
            <a:r>
              <a:rPr lang="en-US" sz="3735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Convert natural language to precise SQL using schema-aware Text-to-SQL models</a:t>
            </a:r>
          </a:p>
          <a:p>
            <a:pPr marL="806451" lvl="1" indent="-403226" algn="l">
              <a:lnSpc>
                <a:spcPts val="6387"/>
              </a:lnSpc>
              <a:buFont typeface="Arial"/>
              <a:buChar char="•"/>
            </a:pPr>
            <a:r>
              <a:rPr lang="en-US" sz="3735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Securely connect to SQLite backend for safe query execution</a:t>
            </a:r>
          </a:p>
          <a:p>
            <a:pPr marL="806451" lvl="1" indent="-403226" algn="l">
              <a:lnSpc>
                <a:spcPts val="6387"/>
              </a:lnSpc>
              <a:buFont typeface="Arial"/>
              <a:buChar char="•"/>
            </a:pPr>
            <a:r>
              <a:rPr lang="en-US" sz="3735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Generate interactive visual data insights with </a:t>
            </a:r>
            <a:r>
              <a:rPr lang="en-US" sz="3735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Plotly</a:t>
            </a:r>
            <a:r>
              <a:rPr lang="en-US" sz="3735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and </a:t>
            </a:r>
            <a:r>
              <a:rPr lang="en-US" sz="3735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Streamlit</a:t>
            </a:r>
            <a:endParaRPr lang="en-US" sz="3735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806451" lvl="1" indent="-403226" algn="l">
              <a:lnSpc>
                <a:spcPts val="6387"/>
              </a:lnSpc>
              <a:buFont typeface="Arial"/>
              <a:buChar char="•"/>
            </a:pPr>
            <a:r>
              <a:rPr lang="en-US" sz="3735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Support multilingual input and outputs.</a:t>
            </a:r>
          </a:p>
          <a:p>
            <a:pPr algn="l">
              <a:lnSpc>
                <a:spcPts val="6387"/>
              </a:lnSpc>
            </a:pPr>
            <a:endParaRPr lang="en-US" sz="3735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9532077"/>
            <a:ext cx="18287819" cy="754380"/>
            <a:chOff x="0" y="0"/>
            <a:chExt cx="18287822" cy="7543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87619" cy="754380"/>
            </a:xfrm>
            <a:custGeom>
              <a:avLst/>
              <a:gdLst/>
              <a:ahLst/>
              <a:cxnLst/>
              <a:rect l="l" t="t" r="r" b="b"/>
              <a:pathLst>
                <a:path w="18287619" h="754380">
                  <a:moveTo>
                    <a:pt x="0" y="0"/>
                  </a:moveTo>
                  <a:lnTo>
                    <a:pt x="0" y="754380"/>
                  </a:lnTo>
                  <a:lnTo>
                    <a:pt x="18287619" y="754380"/>
                  </a:lnTo>
                  <a:lnTo>
                    <a:pt x="18287619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6696401" y="0"/>
            <a:ext cx="1590675" cy="1590675"/>
          </a:xfrm>
          <a:custGeom>
            <a:avLst/>
            <a:gdLst/>
            <a:ahLst/>
            <a:cxnLst/>
            <a:rect l="l" t="t" r="r" b="b"/>
            <a:pathLst>
              <a:path w="1590675" h="1590675">
                <a:moveTo>
                  <a:pt x="0" y="0"/>
                </a:moveTo>
                <a:lnTo>
                  <a:pt x="1590675" y="0"/>
                </a:lnTo>
                <a:lnTo>
                  <a:pt x="1590675" y="1590675"/>
                </a:lnTo>
                <a:lnTo>
                  <a:pt x="0" y="15906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494724" y="212036"/>
            <a:ext cx="10211876" cy="8932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54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Solution Concept and Feasibility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550469" y="9624641"/>
            <a:ext cx="1682201" cy="32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Idea submission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27233" y="9641386"/>
            <a:ext cx="259166" cy="32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7353" y="2044084"/>
            <a:ext cx="17528431" cy="6444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6451" lvl="1" indent="-403226" algn="l">
              <a:lnSpc>
                <a:spcPts val="6387"/>
              </a:lnSpc>
              <a:buFont typeface="Arial"/>
              <a:buChar char="•"/>
            </a:pPr>
            <a:r>
              <a:rPr lang="en-US" sz="373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Combines AI language understanding with automated SQL query generation and execution</a:t>
            </a:r>
          </a:p>
          <a:p>
            <a:pPr marL="806451" lvl="1" indent="-403226" algn="l">
              <a:lnSpc>
                <a:spcPts val="6387"/>
              </a:lnSpc>
              <a:buFont typeface="Arial"/>
              <a:buChar char="•"/>
            </a:pPr>
            <a:r>
              <a:rPr lang="en-US" sz="373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Uses existing LLM APIs with lightweight local/cloud databases for quick data access</a:t>
            </a:r>
          </a:p>
          <a:p>
            <a:pPr marL="806451" lvl="1" indent="-403226" algn="l">
              <a:lnSpc>
                <a:spcPts val="6387"/>
              </a:lnSpc>
              <a:buFont typeface="Arial"/>
              <a:buChar char="•"/>
            </a:pPr>
            <a:r>
              <a:rPr lang="en-US" sz="373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Employs open-source tools (Streamlit, Plotly) for intuitive data visualization</a:t>
            </a:r>
          </a:p>
          <a:p>
            <a:pPr marL="806451" lvl="1" indent="-403226" algn="l">
              <a:lnSpc>
                <a:spcPts val="6387"/>
              </a:lnSpc>
              <a:buFont typeface="Arial"/>
              <a:buChar char="•"/>
            </a:pPr>
            <a:r>
              <a:rPr lang="en-US" sz="373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Ensures privacy with strict query validation and user access control</a:t>
            </a:r>
          </a:p>
          <a:p>
            <a:pPr marL="806451" lvl="1" indent="-403226" algn="l">
              <a:lnSpc>
                <a:spcPts val="6387"/>
              </a:lnSpc>
              <a:buFont typeface="Arial"/>
              <a:buChar char="•"/>
            </a:pPr>
            <a:r>
              <a:rPr lang="en-US" sz="373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Scalable for future enhancements and enterprise use</a:t>
            </a:r>
          </a:p>
          <a:p>
            <a:pPr algn="l">
              <a:lnSpc>
                <a:spcPts val="6387"/>
              </a:lnSpc>
            </a:pPr>
            <a:endParaRPr lang="en-US" sz="3735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9674943"/>
            <a:ext cx="18288000" cy="611524"/>
            <a:chOff x="0" y="0"/>
            <a:chExt cx="18288000" cy="6115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87619" cy="611505"/>
            </a:xfrm>
            <a:custGeom>
              <a:avLst/>
              <a:gdLst/>
              <a:ahLst/>
              <a:cxnLst/>
              <a:rect l="l" t="t" r="r" b="b"/>
              <a:pathLst>
                <a:path w="18287619" h="611505">
                  <a:moveTo>
                    <a:pt x="0" y="0"/>
                  </a:moveTo>
                  <a:lnTo>
                    <a:pt x="0" y="611505"/>
                  </a:lnTo>
                  <a:lnTo>
                    <a:pt x="18287619" y="611505"/>
                  </a:lnTo>
                  <a:lnTo>
                    <a:pt x="18287619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6696401" y="0"/>
            <a:ext cx="1590675" cy="1590675"/>
          </a:xfrm>
          <a:custGeom>
            <a:avLst/>
            <a:gdLst/>
            <a:ahLst/>
            <a:cxnLst/>
            <a:rect l="l" t="t" r="r" b="b"/>
            <a:pathLst>
              <a:path w="1590675" h="1590675">
                <a:moveTo>
                  <a:pt x="0" y="0"/>
                </a:moveTo>
                <a:lnTo>
                  <a:pt x="1590675" y="0"/>
                </a:lnTo>
                <a:lnTo>
                  <a:pt x="1590675" y="1590675"/>
                </a:lnTo>
                <a:lnTo>
                  <a:pt x="0" y="15906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378996" y="275568"/>
            <a:ext cx="7374636" cy="1046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32"/>
              </a:lnSpc>
            </a:pPr>
            <a:r>
              <a:rPr lang="en-US" sz="5666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Use cases &amp; Description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375409" y="9797053"/>
            <a:ext cx="1682201" cy="32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Idea submission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05097" y="9813798"/>
            <a:ext cx="259166" cy="32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46210" y="2305727"/>
            <a:ext cx="16245528" cy="7254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6451" lvl="1" indent="-403226" algn="l">
              <a:lnSpc>
                <a:spcPts val="6387"/>
              </a:lnSpc>
              <a:buFont typeface="Arial"/>
              <a:buChar char="•"/>
            </a:pPr>
            <a:r>
              <a:rPr lang="en-US" sz="373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Empower business analysts to quickly extract insights from sales, customer, and inventory data through simple questions.</a:t>
            </a:r>
          </a:p>
          <a:p>
            <a:pPr marL="806451" lvl="1" indent="-403226" algn="l">
              <a:lnSpc>
                <a:spcPts val="6387"/>
              </a:lnSpc>
              <a:buFont typeface="Arial"/>
              <a:buChar char="•"/>
            </a:pPr>
            <a:r>
              <a:rPr lang="en-US" sz="373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Non-technical users like shopkeepers exploring their own data without SQL knowledge</a:t>
            </a:r>
          </a:p>
          <a:p>
            <a:pPr marL="806451" lvl="1" indent="-403226" algn="l">
              <a:lnSpc>
                <a:spcPts val="6387"/>
              </a:lnSpc>
              <a:buFont typeface="Arial"/>
              <a:buChar char="•"/>
            </a:pPr>
            <a:r>
              <a:rPr lang="en-US" sz="373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Multilingual support for global teams to query data in local languages</a:t>
            </a:r>
          </a:p>
          <a:p>
            <a:pPr marL="806451" lvl="1" indent="-403226" algn="l">
              <a:lnSpc>
                <a:spcPts val="6387"/>
              </a:lnSpc>
              <a:buFont typeface="Arial"/>
              <a:buChar char="•"/>
            </a:pPr>
            <a:r>
              <a:rPr lang="en-US" sz="373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Real-time answers with dynamic visuals for meetings and reports</a:t>
            </a:r>
          </a:p>
          <a:p>
            <a:pPr marL="806451" lvl="1" indent="-403226" algn="l">
              <a:lnSpc>
                <a:spcPts val="6387"/>
              </a:lnSpc>
              <a:buFont typeface="Arial"/>
              <a:buChar char="•"/>
            </a:pPr>
            <a:r>
              <a:rPr lang="en-US" sz="373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Data-driven decisions through instant explanations and graphical summaries</a:t>
            </a:r>
          </a:p>
          <a:p>
            <a:pPr algn="l">
              <a:lnSpc>
                <a:spcPts val="6387"/>
              </a:lnSpc>
            </a:pPr>
            <a:endParaRPr lang="en-US" sz="3735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9775917"/>
            <a:ext cx="18287705" cy="510540"/>
            <a:chOff x="0" y="0"/>
            <a:chExt cx="18287708" cy="5105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87619" cy="510540"/>
            </a:xfrm>
            <a:custGeom>
              <a:avLst/>
              <a:gdLst/>
              <a:ahLst/>
              <a:cxnLst/>
              <a:rect l="l" t="t" r="r" b="b"/>
              <a:pathLst>
                <a:path w="18287619" h="510540">
                  <a:moveTo>
                    <a:pt x="0" y="0"/>
                  </a:moveTo>
                  <a:lnTo>
                    <a:pt x="0" y="510540"/>
                  </a:lnTo>
                  <a:lnTo>
                    <a:pt x="18287619" y="510540"/>
                  </a:lnTo>
                  <a:lnTo>
                    <a:pt x="18287619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6696401" y="0"/>
            <a:ext cx="1590675" cy="1590675"/>
          </a:xfrm>
          <a:custGeom>
            <a:avLst/>
            <a:gdLst/>
            <a:ahLst/>
            <a:cxnLst/>
            <a:rect l="l" t="t" r="r" b="b"/>
            <a:pathLst>
              <a:path w="1590675" h="1590675">
                <a:moveTo>
                  <a:pt x="0" y="0"/>
                </a:moveTo>
                <a:lnTo>
                  <a:pt x="1590675" y="0"/>
                </a:lnTo>
                <a:lnTo>
                  <a:pt x="1590675" y="1590675"/>
                </a:lnTo>
                <a:lnTo>
                  <a:pt x="0" y="15906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905359" y="4234840"/>
            <a:ext cx="3591775" cy="3591775"/>
          </a:xfrm>
          <a:custGeom>
            <a:avLst/>
            <a:gdLst/>
            <a:ahLst/>
            <a:cxnLst/>
            <a:rect l="l" t="t" r="r" b="b"/>
            <a:pathLst>
              <a:path w="3591775" h="3591775">
                <a:moveTo>
                  <a:pt x="0" y="0"/>
                </a:moveTo>
                <a:lnTo>
                  <a:pt x="3591775" y="0"/>
                </a:lnTo>
                <a:lnTo>
                  <a:pt x="3591775" y="3591774"/>
                </a:lnTo>
                <a:lnTo>
                  <a:pt x="0" y="35917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2496545"/>
            <a:ext cx="12845953" cy="5258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1" lvl="1" indent="-367026" algn="l">
              <a:lnSpc>
                <a:spcPts val="8499"/>
              </a:lnSpc>
              <a:buFont typeface="Arial"/>
              <a:buChar char="•"/>
            </a:pPr>
            <a:r>
              <a:rPr lang="en-US" sz="33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LLM:</a:t>
            </a:r>
            <a:r>
              <a:rPr lang="en-US" sz="3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Llama3, codellama or Gemini2.5 pro etc..</a:t>
            </a:r>
          </a:p>
          <a:p>
            <a:pPr marL="734051" lvl="1" indent="-367026" algn="l">
              <a:lnSpc>
                <a:spcPts val="8499"/>
              </a:lnSpc>
              <a:buFont typeface="Arial"/>
              <a:buChar char="•"/>
            </a:pPr>
            <a:r>
              <a:rPr lang="en-US" sz="33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Backend Programming:</a:t>
            </a:r>
            <a:r>
              <a:rPr lang="en-US" sz="3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Python, Pandas. </a:t>
            </a:r>
          </a:p>
          <a:p>
            <a:pPr marL="734051" lvl="1" indent="-367026" algn="l">
              <a:lnSpc>
                <a:spcPts val="8499"/>
              </a:lnSpc>
              <a:buFont typeface="Arial"/>
              <a:buChar char="•"/>
            </a:pPr>
            <a:r>
              <a:rPr lang="en-US" sz="33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Database</a:t>
            </a:r>
            <a:r>
              <a:rPr lang="en-US" sz="3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: SQLite, MySQL </a:t>
            </a:r>
          </a:p>
          <a:p>
            <a:pPr marL="734051" lvl="1" indent="-367026" algn="l">
              <a:lnSpc>
                <a:spcPts val="8499"/>
              </a:lnSpc>
              <a:buFont typeface="Arial"/>
              <a:buChar char="•"/>
            </a:pPr>
            <a:r>
              <a:rPr lang="en-US" sz="33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Frontend/UI:</a:t>
            </a:r>
            <a:r>
              <a:rPr lang="en-US" sz="3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Streamlit, HTML, CSS</a:t>
            </a:r>
          </a:p>
          <a:p>
            <a:pPr marL="734051" lvl="1" indent="-367026" algn="l">
              <a:lnSpc>
                <a:spcPts val="8499"/>
              </a:lnSpc>
              <a:buFont typeface="Arial"/>
              <a:buChar char="•"/>
            </a:pPr>
            <a:r>
              <a:rPr lang="en-US" sz="33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Data Visualization:</a:t>
            </a:r>
            <a:r>
              <a:rPr lang="en-US" sz="3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Plotly, PyPlot. </a:t>
            </a:r>
          </a:p>
        </p:txBody>
      </p:sp>
      <p:sp>
        <p:nvSpPr>
          <p:cNvPr id="7" name="Freeform 7"/>
          <p:cNvSpPr/>
          <p:nvPr/>
        </p:nvSpPr>
        <p:spPr>
          <a:xfrm>
            <a:off x="13630026" y="6674758"/>
            <a:ext cx="2969109" cy="1398296"/>
          </a:xfrm>
          <a:custGeom>
            <a:avLst/>
            <a:gdLst/>
            <a:ahLst/>
            <a:cxnLst/>
            <a:rect l="l" t="t" r="r" b="b"/>
            <a:pathLst>
              <a:path w="2969109" h="1398296">
                <a:moveTo>
                  <a:pt x="0" y="0"/>
                </a:moveTo>
                <a:lnTo>
                  <a:pt x="2969109" y="0"/>
                </a:lnTo>
                <a:lnTo>
                  <a:pt x="2969109" y="1398295"/>
                </a:lnTo>
                <a:lnTo>
                  <a:pt x="0" y="13982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957396" y="1856102"/>
            <a:ext cx="2157185" cy="2157185"/>
          </a:xfrm>
          <a:custGeom>
            <a:avLst/>
            <a:gdLst/>
            <a:ahLst/>
            <a:cxnLst/>
            <a:rect l="l" t="t" r="r" b="b"/>
            <a:pathLst>
              <a:path w="2157185" h="2157185">
                <a:moveTo>
                  <a:pt x="0" y="0"/>
                </a:moveTo>
                <a:lnTo>
                  <a:pt x="2157184" y="0"/>
                </a:lnTo>
                <a:lnTo>
                  <a:pt x="2157184" y="2157185"/>
                </a:lnTo>
                <a:lnTo>
                  <a:pt x="0" y="21571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331807" y="4548323"/>
            <a:ext cx="3932456" cy="1593034"/>
          </a:xfrm>
          <a:custGeom>
            <a:avLst/>
            <a:gdLst/>
            <a:ahLst/>
            <a:cxnLst/>
            <a:rect l="l" t="t" r="r" b="b"/>
            <a:pathLst>
              <a:path w="3932456" h="1593034">
                <a:moveTo>
                  <a:pt x="0" y="0"/>
                </a:moveTo>
                <a:lnTo>
                  <a:pt x="3932456" y="0"/>
                </a:lnTo>
                <a:lnTo>
                  <a:pt x="3932456" y="1593035"/>
                </a:lnTo>
                <a:lnTo>
                  <a:pt x="0" y="15930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319259" y="9847545"/>
            <a:ext cx="1682201" cy="32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Idea submission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005097" y="9864290"/>
            <a:ext cx="259166" cy="32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964041" y="110661"/>
            <a:ext cx="6533093" cy="998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54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Technology stack used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9674943"/>
            <a:ext cx="18288000" cy="611524"/>
            <a:chOff x="0" y="0"/>
            <a:chExt cx="18288000" cy="6115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87619" cy="611505"/>
            </a:xfrm>
            <a:custGeom>
              <a:avLst/>
              <a:gdLst/>
              <a:ahLst/>
              <a:cxnLst/>
              <a:rect l="l" t="t" r="r" b="b"/>
              <a:pathLst>
                <a:path w="18287619" h="611505">
                  <a:moveTo>
                    <a:pt x="0" y="0"/>
                  </a:moveTo>
                  <a:lnTo>
                    <a:pt x="0" y="611505"/>
                  </a:lnTo>
                  <a:lnTo>
                    <a:pt x="18287619" y="611505"/>
                  </a:lnTo>
                  <a:lnTo>
                    <a:pt x="18287619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6696401" y="0"/>
            <a:ext cx="1590675" cy="1590675"/>
          </a:xfrm>
          <a:custGeom>
            <a:avLst/>
            <a:gdLst/>
            <a:ahLst/>
            <a:cxnLst/>
            <a:rect l="l" t="t" r="r" b="b"/>
            <a:pathLst>
              <a:path w="1590675" h="1590675">
                <a:moveTo>
                  <a:pt x="0" y="0"/>
                </a:moveTo>
                <a:lnTo>
                  <a:pt x="1590675" y="0"/>
                </a:lnTo>
                <a:lnTo>
                  <a:pt x="1590675" y="1590675"/>
                </a:lnTo>
                <a:lnTo>
                  <a:pt x="0" y="15906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494964" y="35357"/>
            <a:ext cx="3554035" cy="8932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54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Constraints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371580" y="9757991"/>
            <a:ext cx="1682201" cy="32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Idea submission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27233" y="9774736"/>
            <a:ext cx="259166" cy="32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08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381125"/>
            <a:ext cx="16463039" cy="7254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6451" lvl="1" indent="-403226" algn="l">
              <a:lnSpc>
                <a:spcPts val="6387"/>
              </a:lnSpc>
              <a:spcBef>
                <a:spcPct val="0"/>
              </a:spcBef>
              <a:buFont typeface="Arial"/>
              <a:buChar char="•"/>
            </a:pPr>
            <a:r>
              <a:rPr lang="en-US" sz="3735" u="none" strike="noStrik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Considerations</a:t>
            </a:r>
          </a:p>
          <a:p>
            <a:pPr marL="1612903" lvl="2" indent="-537634" algn="l">
              <a:lnSpc>
                <a:spcPts val="6387"/>
              </a:lnSpc>
              <a:spcBef>
                <a:spcPct val="0"/>
              </a:spcBef>
              <a:buFont typeface="Arial"/>
              <a:buChar char="⚬"/>
            </a:pPr>
            <a:r>
              <a:rPr lang="en-US" sz="3735" u="none" strike="noStrik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Protect sensitive data and ensure authorized access (Privacy)</a:t>
            </a:r>
          </a:p>
          <a:p>
            <a:pPr marL="1612903" lvl="2" indent="-537634" algn="l">
              <a:lnSpc>
                <a:spcPts val="6387"/>
              </a:lnSpc>
              <a:spcBef>
                <a:spcPct val="0"/>
              </a:spcBef>
              <a:buFont typeface="Arial"/>
              <a:buChar char="⚬"/>
            </a:pPr>
            <a:r>
              <a:rPr lang="en-US" sz="3735" u="none" strike="noStrik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Manage API usage and infrastructure expenses efficiently (Cost)</a:t>
            </a:r>
          </a:p>
          <a:p>
            <a:pPr marL="806451" lvl="1" indent="-403226" algn="l">
              <a:lnSpc>
                <a:spcPts val="6387"/>
              </a:lnSpc>
              <a:spcBef>
                <a:spcPct val="0"/>
              </a:spcBef>
              <a:buFont typeface="Arial"/>
              <a:buChar char="•"/>
            </a:pPr>
            <a:r>
              <a:rPr lang="en-US" sz="3735" u="none" strike="noStrik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Challenges</a:t>
            </a:r>
          </a:p>
          <a:p>
            <a:pPr marL="1612903" lvl="2" indent="-537634" algn="l">
              <a:lnSpc>
                <a:spcPts val="6387"/>
              </a:lnSpc>
              <a:spcBef>
                <a:spcPct val="0"/>
              </a:spcBef>
              <a:buFont typeface="Arial"/>
              <a:buChar char="⚬"/>
            </a:pPr>
            <a:r>
              <a:rPr lang="en-US" sz="3735" u="none" strike="noStrik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Securing data queries from unauthorized access and injection attacks</a:t>
            </a:r>
          </a:p>
          <a:p>
            <a:pPr marL="1612903" lvl="2" indent="-537634" algn="l">
              <a:lnSpc>
                <a:spcPts val="6387"/>
              </a:lnSpc>
              <a:spcBef>
                <a:spcPct val="0"/>
              </a:spcBef>
              <a:buFont typeface="Arial"/>
              <a:buChar char="⚬"/>
            </a:pPr>
            <a:r>
              <a:rPr lang="en-US" sz="3735" u="none" strike="noStrik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High OpenAI API and cloud costs with increasing usage</a:t>
            </a:r>
          </a:p>
          <a:p>
            <a:pPr marL="806451" lvl="1" indent="-403226" algn="l">
              <a:lnSpc>
                <a:spcPts val="6387"/>
              </a:lnSpc>
              <a:spcBef>
                <a:spcPct val="0"/>
              </a:spcBef>
              <a:buFont typeface="Arial"/>
              <a:buChar char="•"/>
            </a:pPr>
            <a:r>
              <a:rPr lang="en-US" sz="3735" u="none" strike="noStrik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Solutions</a:t>
            </a:r>
          </a:p>
          <a:p>
            <a:pPr marL="1612903" lvl="2" indent="-537634" algn="l">
              <a:lnSpc>
                <a:spcPts val="6387"/>
              </a:lnSpc>
              <a:spcBef>
                <a:spcPct val="0"/>
              </a:spcBef>
              <a:buFont typeface="Arial"/>
              <a:buChar char="⚬"/>
            </a:pPr>
            <a:r>
              <a:rPr lang="en-US" sz="3735" u="none" strike="noStrik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Implement user authentication and query validation</a:t>
            </a:r>
          </a:p>
          <a:p>
            <a:pPr marL="1612903" lvl="2" indent="-537634" algn="l">
              <a:lnSpc>
                <a:spcPts val="6387"/>
              </a:lnSpc>
              <a:spcBef>
                <a:spcPct val="0"/>
              </a:spcBef>
              <a:buFont typeface="Arial"/>
              <a:buChar char="⚬"/>
            </a:pPr>
            <a:r>
              <a:rPr lang="en-US" sz="3735" u="none" strike="noStrike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Optimize queries and monitor API usage to reduce costs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5-08-25 at 13.36.52_8a483906">
            <a:hlinkClick r:id="" action="ppaction://media"/>
            <a:extLst>
              <a:ext uri="{FF2B5EF4-FFF2-40B4-BE49-F238E27FC236}">
                <a16:creationId xmlns:a16="http://schemas.microsoft.com/office/drawing/2014/main" id="{86DEA2BF-3EF2-718F-DE8C-1CA568F736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" y="0"/>
            <a:ext cx="17514888" cy="985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4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391</Words>
  <Application>Microsoft Office PowerPoint</Application>
  <PresentationFormat>Custom</PresentationFormat>
  <Paragraphs>62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 Bold</vt:lpstr>
      <vt:lpstr>Garamond Bold</vt:lpstr>
      <vt:lpstr>Arimo</vt:lpstr>
      <vt:lpstr>Arimo Bold</vt:lpstr>
      <vt:lpstr>Calibri</vt:lpstr>
      <vt:lpstr>Times New Roman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ID – 67</dc:title>
  <dc:creator>OM</dc:creator>
  <cp:lastModifiedBy>Om Rahade</cp:lastModifiedBy>
  <cp:revision>2</cp:revision>
  <dcterms:created xsi:type="dcterms:W3CDTF">2006-08-16T00:00:00Z</dcterms:created>
  <dcterms:modified xsi:type="dcterms:W3CDTF">2025-08-25T08:12:54Z</dcterms:modified>
  <dc:identifier>DAGxBlYOeGw</dc:identifier>
</cp:coreProperties>
</file>